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5" r:id="rId2"/>
    <p:sldId id="265" r:id="rId3"/>
    <p:sldId id="271" r:id="rId4"/>
    <p:sldId id="272" r:id="rId5"/>
    <p:sldId id="266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D31C-42B7-4071-83F4-2C6DEB1869F2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A88E5-33AF-48FA-AF09-3C98618F1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9180E20A-88E3-47D8-9AA7-491777CDAA7D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H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371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200" kern="0" smtClean="0">
                <a:solidFill>
                  <a:srgbClr val="92D050"/>
                </a:solidFill>
              </a:rPr>
              <a:t>Me llamo ________ Clase 801</a:t>
            </a:r>
            <a:br>
              <a:rPr lang="en-US" sz="3200" kern="0" smtClean="0">
                <a:solidFill>
                  <a:srgbClr val="92D050"/>
                </a:solidFill>
              </a:rPr>
            </a:br>
            <a:r>
              <a:rPr lang="en-US" sz="3200" kern="0" smtClean="0">
                <a:solidFill>
                  <a:srgbClr val="92D050"/>
                </a:solidFill>
              </a:rPr>
              <a:t>La fecha el 8 de junio del 2018</a:t>
            </a:r>
            <a:endParaRPr lang="en-US" sz="3200" kern="0" dirty="0">
              <a:solidFill>
                <a:srgbClr val="92D05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990600"/>
            <a:ext cx="88392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94: </a:t>
            </a:r>
            <a:r>
              <a:rPr lang="en-US" kern="0" smtClean="0"/>
              <a:t>¿Esta clase es interesante para Ustedes?</a:t>
            </a:r>
          </a:p>
          <a:p>
            <a:pPr marL="0" indent="0">
              <a:buFont typeface="Wingdings" pitchFamily="2" charset="2"/>
              <a:buNone/>
            </a:pPr>
            <a:r>
              <a:rPr lang="en-US" i="1" kern="0" smtClean="0">
                <a:solidFill>
                  <a:srgbClr val="660066"/>
                </a:solidFill>
              </a:rPr>
              <a:t>L.O: to review the demonstrative adjectives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 </a:t>
            </a:r>
            <a:r>
              <a:rPr lang="en-US" b="1" kern="0" smtClean="0"/>
              <a:t>QUIZ: </a:t>
            </a:r>
            <a:r>
              <a:rPr lang="en-US" kern="0" smtClean="0"/>
              <a:t>Copy and use the COMPARATIVE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n-US" kern="0" smtClean="0"/>
              <a:t>Luis es _____ alto _____ Jose porque el es bajo.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n-US" kern="0" smtClean="0"/>
              <a:t>Yo soy _____ estudioso _____ Rosa porque ella saca malas notas.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n-US" kern="0" smtClean="0"/>
              <a:t> Nosotros somos _______ energeticos ____ellos porque nosotros somos prezosos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2342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Los </a:t>
            </a:r>
            <a:r>
              <a:rPr lang="en-US" u="sng" dirty="0" err="1" smtClean="0">
                <a:solidFill>
                  <a:srgbClr val="FF0000"/>
                </a:solidFill>
              </a:rPr>
              <a:t>Adjetivos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Demostrativos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br>
              <a:rPr lang="en-US" u="sng" dirty="0" smtClean="0">
                <a:solidFill>
                  <a:srgbClr val="FF0000"/>
                </a:solidFill>
              </a:rPr>
            </a:br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305800" cy="1371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b="1" dirty="0" smtClean="0">
                <a:solidFill>
                  <a:schemeClr val="tx2"/>
                </a:solidFill>
              </a:rPr>
              <a:t>  </a:t>
            </a:r>
            <a:r>
              <a:rPr lang="en-US" b="1" dirty="0" err="1" smtClean="0">
                <a:solidFill>
                  <a:srgbClr val="FFC000"/>
                </a:solidFill>
              </a:rPr>
              <a:t>adjetivos</a:t>
            </a:r>
            <a:endParaRPr lang="en-US" b="1" dirty="0" smtClean="0">
              <a:solidFill>
                <a:srgbClr val="FFC000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b="1" u="sng" dirty="0" smtClean="0">
                <a:solidFill>
                  <a:srgbClr val="00B050"/>
                </a:solidFill>
              </a:rPr>
              <a:t>Singular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/>
              <a:t>                                 </a:t>
            </a:r>
            <a:r>
              <a:rPr lang="en-US" sz="2400" b="1" u="sng" dirty="0" smtClean="0">
                <a:solidFill>
                  <a:srgbClr val="00B050"/>
                </a:solidFill>
              </a:rPr>
              <a:t>Plural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95080" y="2514600"/>
            <a:ext cx="346280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2000" i="1" dirty="0" smtClean="0">
                <a:solidFill>
                  <a:srgbClr val="660066"/>
                </a:solidFill>
                <a:latin typeface="Comic Sans MS" pitchFamily="66" charset="0"/>
              </a:rPr>
              <a:t>(masc.)            (fem.)</a:t>
            </a:r>
            <a:r>
              <a:rPr lang="en-US" sz="2000" i="1" dirty="0" smtClean="0">
                <a:latin typeface="Comic Sans MS" pitchFamily="66" charset="0"/>
              </a:rPr>
              <a:t> </a:t>
            </a:r>
          </a:p>
          <a:p>
            <a:pPr algn="ctr" eaLnBrk="1" hangingPunct="1"/>
            <a:r>
              <a:rPr lang="en-US" sz="2800" b="1" dirty="0" err="1" smtClean="0">
                <a:latin typeface="Comic Sans MS" pitchFamily="66" charset="0"/>
              </a:rPr>
              <a:t>este</a:t>
            </a:r>
            <a:r>
              <a:rPr lang="en-US" sz="2800" b="1" dirty="0" smtClean="0">
                <a:latin typeface="Comic Sans MS" pitchFamily="66" charset="0"/>
              </a:rPr>
              <a:t>      </a:t>
            </a:r>
            <a:r>
              <a:rPr lang="en-US" sz="2800" b="1" dirty="0" err="1" smtClean="0">
                <a:latin typeface="Comic Sans MS" pitchFamily="66" charset="0"/>
              </a:rPr>
              <a:t>esta</a:t>
            </a:r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 err="1">
                <a:latin typeface="Comic Sans MS" pitchFamily="66" charset="0"/>
              </a:rPr>
              <a:t>ese</a:t>
            </a:r>
            <a:r>
              <a:rPr lang="en-US" sz="2800" b="1" dirty="0">
                <a:latin typeface="Comic Sans MS" pitchFamily="66" charset="0"/>
              </a:rPr>
              <a:t>      </a:t>
            </a:r>
            <a:r>
              <a:rPr lang="en-US" sz="2800" b="1" dirty="0" err="1">
                <a:latin typeface="Comic Sans MS" pitchFamily="66" charset="0"/>
              </a:rPr>
              <a:t>esa</a:t>
            </a:r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>
                <a:latin typeface="Comic Sans MS" pitchFamily="66" charset="0"/>
              </a:rPr>
              <a:t>  </a:t>
            </a:r>
            <a:r>
              <a:rPr lang="en-US" sz="2800" b="1" dirty="0" err="1">
                <a:latin typeface="Comic Sans MS" pitchFamily="66" charset="0"/>
              </a:rPr>
              <a:t>aquel</a:t>
            </a:r>
            <a:r>
              <a:rPr lang="en-US" sz="2800" b="1" dirty="0">
                <a:latin typeface="Comic Sans MS" pitchFamily="66" charset="0"/>
              </a:rPr>
              <a:t>      </a:t>
            </a:r>
            <a:r>
              <a:rPr lang="en-US" sz="2800" b="1" dirty="0" err="1">
                <a:latin typeface="Comic Sans MS" pitchFamily="66" charset="0"/>
              </a:rPr>
              <a:t>aquella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232180" y="2438400"/>
            <a:ext cx="378821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2000" i="1" dirty="0" smtClean="0">
                <a:solidFill>
                  <a:srgbClr val="660066"/>
                </a:solidFill>
                <a:latin typeface="Comic Sans MS" pitchFamily="66" charset="0"/>
              </a:rPr>
              <a:t>(masc.)              (fem.)</a:t>
            </a:r>
          </a:p>
          <a:p>
            <a:pPr algn="ctr" eaLnBrk="1" hangingPunct="1"/>
            <a:r>
              <a:rPr lang="en-US" sz="2800" b="1" dirty="0" err="1" smtClean="0">
                <a:latin typeface="Comic Sans MS" pitchFamily="66" charset="0"/>
              </a:rPr>
              <a:t>estos</a:t>
            </a:r>
            <a:r>
              <a:rPr lang="en-US" sz="2800" b="1" dirty="0" smtClean="0">
                <a:latin typeface="Comic Sans MS" pitchFamily="66" charset="0"/>
              </a:rPr>
              <a:t>      </a:t>
            </a:r>
            <a:r>
              <a:rPr lang="en-US" sz="2800" b="1" dirty="0" err="1">
                <a:latin typeface="Comic Sans MS" pitchFamily="66" charset="0"/>
              </a:rPr>
              <a:t>estas</a:t>
            </a:r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 err="1">
                <a:latin typeface="Comic Sans MS" pitchFamily="66" charset="0"/>
              </a:rPr>
              <a:t>esos</a:t>
            </a:r>
            <a:r>
              <a:rPr lang="en-US" sz="2800" b="1" dirty="0">
                <a:latin typeface="Comic Sans MS" pitchFamily="66" charset="0"/>
              </a:rPr>
              <a:t>      </a:t>
            </a:r>
            <a:r>
              <a:rPr lang="en-US" sz="2800" b="1" dirty="0" err="1">
                <a:latin typeface="Comic Sans MS" pitchFamily="66" charset="0"/>
              </a:rPr>
              <a:t>esas</a:t>
            </a:r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endParaRPr lang="en-US" sz="2800" b="1" dirty="0"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 err="1">
                <a:latin typeface="Comic Sans MS" pitchFamily="66" charset="0"/>
              </a:rPr>
              <a:t>aquellos</a:t>
            </a:r>
            <a:r>
              <a:rPr lang="en-US" sz="2800" b="1" dirty="0">
                <a:latin typeface="Comic Sans MS" pitchFamily="66" charset="0"/>
              </a:rPr>
              <a:t>      </a:t>
            </a:r>
            <a:r>
              <a:rPr lang="en-US" sz="2800" b="1" dirty="0" err="1">
                <a:latin typeface="Comic Sans MS" pitchFamily="66" charset="0"/>
              </a:rPr>
              <a:t>aquellas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93725" y="3259138"/>
            <a:ext cx="3470275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“this”</a:t>
            </a:r>
          </a:p>
          <a:p>
            <a:pPr algn="ctr" eaLnBrk="1" hangingPunct="1"/>
            <a:endParaRPr lang="en-US" sz="2800" b="1" dirty="0">
              <a:solidFill>
                <a:srgbClr val="0070C0"/>
              </a:solidFill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“that”</a:t>
            </a:r>
          </a:p>
          <a:p>
            <a:pPr algn="ctr" eaLnBrk="1" hangingPunct="1"/>
            <a:endParaRPr lang="en-US" sz="2800" b="1" dirty="0">
              <a:solidFill>
                <a:srgbClr val="0070C0"/>
              </a:solidFill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“that” (over there)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273675" y="3182937"/>
            <a:ext cx="366395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“these”</a:t>
            </a:r>
          </a:p>
          <a:p>
            <a:pPr algn="ctr" eaLnBrk="1" hangingPunct="1"/>
            <a:endParaRPr lang="en-US" sz="2800" b="1" dirty="0">
              <a:solidFill>
                <a:srgbClr val="0070C0"/>
              </a:solidFill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“those”</a:t>
            </a:r>
          </a:p>
          <a:p>
            <a:pPr algn="ctr" eaLnBrk="1" hangingPunct="1"/>
            <a:endParaRPr lang="en-US" sz="2800" b="1" dirty="0">
              <a:solidFill>
                <a:srgbClr val="0070C0"/>
              </a:solidFill>
              <a:latin typeface="Comic Sans MS" pitchFamily="66" charset="0"/>
            </a:endParaRPr>
          </a:p>
          <a:p>
            <a:pPr algn="ctr" eaLnBrk="1" hangingPunct="1"/>
            <a:r>
              <a:rPr lang="en-US" sz="2800" b="1" dirty="0">
                <a:solidFill>
                  <a:srgbClr val="0070C0"/>
                </a:solidFill>
                <a:latin typeface="Comic Sans MS" pitchFamily="66" charset="0"/>
              </a:rPr>
              <a:t>“those” (over there)</a:t>
            </a:r>
          </a:p>
        </p:txBody>
      </p:sp>
    </p:spTree>
    <p:extLst>
      <p:ext uri="{BB962C8B-B14F-4D97-AF65-F5344CB8AC3E}">
        <p14:creationId xmlns:p14="http://schemas.microsoft.com/office/powerpoint/2010/main" val="384796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077075" y="3429000"/>
            <a:ext cx="1858963" cy="3586163"/>
            <a:chOff x="4320" y="1920"/>
            <a:chExt cx="1171" cy="2259"/>
          </a:xfrm>
        </p:grpSpPr>
        <p:pic>
          <p:nvPicPr>
            <p:cNvPr id="6153" name="Picture 2" descr="c:\Program Files\Microsoft Office\Clipart\corpbas\j0079190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1920"/>
              <a:ext cx="1078" cy="1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3"/>
            <p:cNvSpPr txBox="1">
              <a:spLocks noChangeArrowheads="1"/>
            </p:cNvSpPr>
            <p:nvPr/>
          </p:nvSpPr>
          <p:spPr bwMode="auto">
            <a:xfrm>
              <a:off x="4320" y="3888"/>
              <a:ext cx="117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 eaLnBrk="1" hangingPunct="1"/>
              <a:r>
                <a:rPr lang="en-US" b="1" i="1">
                  <a:solidFill>
                    <a:schemeClr val="tx2"/>
                  </a:solidFill>
                  <a:latin typeface="Comic Sans MS" pitchFamily="66" charset="0"/>
                </a:rPr>
                <a:t>Sra. Duque</a:t>
              </a:r>
            </a:p>
          </p:txBody>
        </p:sp>
      </p:grp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079809" y="4343400"/>
            <a:ext cx="28232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200" i="1" u="sng" dirty="0" smtClean="0">
                <a:solidFill>
                  <a:srgbClr val="0070C0"/>
                </a:solidFill>
                <a:latin typeface="Comic Sans MS" pitchFamily="66" charset="0"/>
              </a:rPr>
              <a:t>____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Comic Sans MS" pitchFamily="66" charset="0"/>
              </a:rPr>
              <a:t>corbata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598372" y="2819400"/>
            <a:ext cx="27959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200" i="1" u="sng" dirty="0" smtClean="0">
                <a:solidFill>
                  <a:srgbClr val="0070C0"/>
                </a:solidFill>
                <a:latin typeface="Comic Sans MS" pitchFamily="66" charset="0"/>
              </a:rPr>
              <a:t>___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Comic Sans MS" pitchFamily="66" charset="0"/>
              </a:rPr>
              <a:t>chaqueta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421405" y="685800"/>
            <a:ext cx="298992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200" i="1" u="sng" dirty="0" smtClean="0">
                <a:solidFill>
                  <a:srgbClr val="0070C0"/>
                </a:solidFill>
                <a:latin typeface="Comic Sans MS" pitchFamily="66" charset="0"/>
              </a:rPr>
              <a:t>_____</a:t>
            </a:r>
            <a:r>
              <a:rPr lang="en-US" sz="3200" i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i="1" dirty="0" err="1" smtClean="0">
                <a:solidFill>
                  <a:srgbClr val="0070C0"/>
                </a:solidFill>
                <a:latin typeface="Comic Sans MS" pitchFamily="66" charset="0"/>
              </a:rPr>
              <a:t>vestido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Oval Callout 2"/>
          <p:cNvSpPr/>
          <p:nvPr/>
        </p:nvSpPr>
        <p:spPr>
          <a:xfrm flipH="1">
            <a:off x="2278062" y="304800"/>
            <a:ext cx="3360737" cy="1295400"/>
          </a:xfrm>
          <a:prstGeom prst="wedgeEllipseCallout">
            <a:avLst>
              <a:gd name="adj1" fmla="val -118472"/>
              <a:gd name="adj2" fmla="val 21067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Callout 3"/>
          <p:cNvSpPr/>
          <p:nvPr/>
        </p:nvSpPr>
        <p:spPr>
          <a:xfrm flipH="1">
            <a:off x="3570122" y="2667000"/>
            <a:ext cx="2754478" cy="914400"/>
          </a:xfrm>
          <a:prstGeom prst="wedgeEllipseCallout">
            <a:avLst>
              <a:gd name="adj1" fmla="val -108380"/>
              <a:gd name="adj2" fmla="val 7491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Callout 13"/>
          <p:cNvSpPr/>
          <p:nvPr/>
        </p:nvSpPr>
        <p:spPr>
          <a:xfrm flipH="1">
            <a:off x="5105399" y="4191000"/>
            <a:ext cx="2817813" cy="914400"/>
          </a:xfrm>
          <a:prstGeom prst="wedgeEllipseCallout">
            <a:avLst>
              <a:gd name="adj1" fmla="val -54465"/>
              <a:gd name="adj2" fmla="val -71621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07182" y="87868"/>
            <a:ext cx="36368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Ejemplos</a:t>
            </a:r>
            <a:r>
              <a:rPr lang="en-US" sz="3600" b="1" dirty="0" smtClean="0">
                <a:solidFill>
                  <a:srgbClr val="FF0000"/>
                </a:solidFill>
              </a:rPr>
              <a:t>: </a:t>
            </a:r>
          </a:p>
          <a:p>
            <a:pPr algn="r"/>
            <a:r>
              <a:rPr lang="en-US" sz="2800" dirty="0" err="1" smtClean="0"/>
              <a:t>Identifica</a:t>
            </a:r>
            <a:r>
              <a:rPr lang="en-US" sz="2800" dirty="0" smtClean="0"/>
              <a:t> y </a:t>
            </a:r>
            <a:r>
              <a:rPr lang="en-US" sz="2800" dirty="0" err="1" smtClean="0"/>
              <a:t>usa</a:t>
            </a:r>
            <a:r>
              <a:rPr lang="en-US" sz="2800" dirty="0" smtClean="0"/>
              <a:t> el </a:t>
            </a:r>
            <a:r>
              <a:rPr lang="en-US" sz="2800" dirty="0" err="1" smtClean="0"/>
              <a:t>adjetivo</a:t>
            </a:r>
            <a:r>
              <a:rPr lang="en-US" sz="2800" dirty="0" smtClean="0"/>
              <a:t> </a:t>
            </a:r>
            <a:r>
              <a:rPr lang="en-US" sz="2800" dirty="0" err="1" smtClean="0"/>
              <a:t>demostrativo</a:t>
            </a:r>
            <a:endParaRPr lang="en-US" sz="2800" dirty="0"/>
          </a:p>
        </p:txBody>
      </p:sp>
      <p:pic>
        <p:nvPicPr>
          <p:cNvPr id="2050" name="Picture 2" descr="C:\Users\Faculty\AppData\Local\Microsoft\Windows\Temporary Internet Files\Content.IE5\OG0ZD6OF\MC9003842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973262" cy="186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culty\AppData\Local\Microsoft\Windows\Temporary Internet Files\Content.IE5\3XA7YHXQ\MC90005701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278" y="2897429"/>
            <a:ext cx="1665122" cy="18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aculty\AppData\Local\Microsoft\Windows\Temporary Internet Files\Content.IE5\T2ZHR02W\MC90044132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419" y="5175089"/>
            <a:ext cx="1678781" cy="167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3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flipH="1">
            <a:off x="152400" y="3139281"/>
            <a:ext cx="2179637" cy="3586163"/>
            <a:chOff x="96" y="2064"/>
            <a:chExt cx="1171" cy="2259"/>
          </a:xfrm>
        </p:grpSpPr>
        <p:pic>
          <p:nvPicPr>
            <p:cNvPr id="7177" name="Picture 3" descr="c:\Program Files\Microsoft Office\Clipart\corpbas\j0079190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064"/>
              <a:ext cx="1078" cy="1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4"/>
            <p:cNvSpPr txBox="1">
              <a:spLocks noChangeArrowheads="1"/>
            </p:cNvSpPr>
            <p:nvPr/>
          </p:nvSpPr>
          <p:spPr bwMode="auto">
            <a:xfrm>
              <a:off x="96" y="4032"/>
              <a:ext cx="117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 eaLnBrk="1" hangingPunct="1"/>
              <a:r>
                <a:rPr lang="en-US" b="1" i="1">
                  <a:solidFill>
                    <a:schemeClr val="tx2"/>
                  </a:solidFill>
                  <a:latin typeface="Comic Sans MS" pitchFamily="66" charset="0"/>
                </a:rPr>
                <a:t>Sra. Duque</a:t>
              </a:r>
            </a:p>
          </p:txBody>
        </p:sp>
      </p:grp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2662422" y="2732782"/>
            <a:ext cx="298350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200" i="1" u="sng" dirty="0" smtClean="0">
                <a:solidFill>
                  <a:srgbClr val="0070C0"/>
                </a:solidFill>
                <a:latin typeface="Comic Sans MS" pitchFamily="66" charset="0"/>
              </a:rPr>
              <a:t>___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Comic Sans MS" pitchFamily="66" charset="0"/>
              </a:rPr>
              <a:t>botella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 de</a:t>
            </a:r>
          </a:p>
          <a:p>
            <a:pPr algn="ctr" eaLnBrk="1" hangingPunct="1"/>
            <a:r>
              <a:rPr lang="en-US" sz="3200" dirty="0" err="1" smtClean="0">
                <a:solidFill>
                  <a:srgbClr val="0070C0"/>
                </a:solidFill>
                <a:latin typeface="Comic Sans MS" pitchFamily="66" charset="0"/>
              </a:rPr>
              <a:t>gaseosa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434511" y="609600"/>
            <a:ext cx="35958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200" i="1" u="sng" dirty="0" smtClean="0">
                <a:solidFill>
                  <a:srgbClr val="0070C0"/>
                </a:solidFill>
                <a:latin typeface="Comic Sans MS" pitchFamily="66" charset="0"/>
              </a:rPr>
              <a:t>________</a:t>
            </a:r>
            <a:r>
              <a:rPr lang="en-US" sz="3200" i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i="1" dirty="0" err="1" smtClean="0">
                <a:solidFill>
                  <a:srgbClr val="0070C0"/>
                </a:solidFill>
                <a:latin typeface="Comic Sans MS" pitchFamily="66" charset="0"/>
              </a:rPr>
              <a:t>frutas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3" name="Oval Callout 12"/>
          <p:cNvSpPr/>
          <p:nvPr/>
        </p:nvSpPr>
        <p:spPr>
          <a:xfrm flipH="1">
            <a:off x="1828800" y="4005839"/>
            <a:ext cx="3657600" cy="1023361"/>
          </a:xfrm>
          <a:prstGeom prst="wedgeEllipseCallout">
            <a:avLst>
              <a:gd name="adj1" fmla="val 69210"/>
              <a:gd name="adj2" fmla="val -85295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902336" y="4215825"/>
            <a:ext cx="34067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n-US" sz="3200" i="1" u="sng" dirty="0" smtClean="0">
                <a:solidFill>
                  <a:srgbClr val="0070C0"/>
                </a:solidFill>
                <a:latin typeface="Comic Sans MS" pitchFamily="66" charset="0"/>
              </a:rPr>
              <a:t>_____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Comic Sans MS" pitchFamily="66" charset="0"/>
              </a:rPr>
              <a:t>vegetales</a:t>
            </a:r>
            <a:endParaRPr lang="en-US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7" name="Oval Callout 16"/>
          <p:cNvSpPr/>
          <p:nvPr/>
        </p:nvSpPr>
        <p:spPr>
          <a:xfrm flipH="1">
            <a:off x="2743991" y="2514600"/>
            <a:ext cx="3123408" cy="1338839"/>
          </a:xfrm>
          <a:prstGeom prst="wedgeEllipseCallout">
            <a:avLst>
              <a:gd name="adj1" fmla="val 103661"/>
              <a:gd name="adj2" fmla="val 4345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Callout 17"/>
          <p:cNvSpPr/>
          <p:nvPr/>
        </p:nvSpPr>
        <p:spPr>
          <a:xfrm flipH="1">
            <a:off x="2278061" y="304800"/>
            <a:ext cx="3913754" cy="1295400"/>
          </a:xfrm>
          <a:prstGeom prst="wedgeEllipseCallout">
            <a:avLst>
              <a:gd name="adj1" fmla="val 74509"/>
              <a:gd name="adj2" fmla="val 19463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C:\Users\Faculty\AppData\Local\Microsoft\Windows\Temporary Internet Files\Content.IE5\T2ZHR02W\MC90044571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2514600" cy="192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aculty\AppData\Local\Microsoft\Windows\Temporary Internet Files\Content.IE5\3XA7YHXQ\MC90044187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981" y="5092700"/>
            <a:ext cx="1917700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316" y="2399288"/>
            <a:ext cx="1513284" cy="202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5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491"/>
            <a:ext cx="8229600" cy="1018309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smtClean="0"/>
              <a:t>escribe </a:t>
            </a:r>
            <a:r>
              <a:rPr lang="en-US" sz="2800" dirty="0" smtClean="0"/>
              <a:t>el </a:t>
            </a:r>
            <a:r>
              <a:rPr lang="en-US" sz="2800" dirty="0" err="1" smtClean="0"/>
              <a:t>adjetivo</a:t>
            </a:r>
            <a:r>
              <a:rPr lang="en-US" sz="2800" dirty="0" smtClean="0"/>
              <a:t> </a:t>
            </a:r>
            <a:r>
              <a:rPr lang="en-US" sz="2800" dirty="0" err="1" smtClean="0"/>
              <a:t>demostrativo</a:t>
            </a:r>
            <a:r>
              <a:rPr lang="en-US" sz="2800" dirty="0" smtClean="0"/>
              <a:t>.</a:t>
            </a:r>
            <a:endParaRPr lang="en-US" dirty="0"/>
          </a:p>
        </p:txBody>
      </p:sp>
      <p:pic>
        <p:nvPicPr>
          <p:cNvPr id="8195" name="Picture 3" descr="P:\Microsoft Publisher 2000\PFiles\MSOffice\Clipart\standard\stddir1\bd07206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14775"/>
            <a:ext cx="2362200" cy="199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048000" y="4045803"/>
            <a:ext cx="1905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1. ____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libro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es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lindo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.</a:t>
            </a:r>
          </a:p>
        </p:txBody>
      </p:sp>
      <p:pic>
        <p:nvPicPr>
          <p:cNvPr id="8197" name="Picture 5" descr="P:\Microsoft Publisher 2000\PFiles\MSOffice\Clipart\smbusbas\bd10581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5" y="4267200"/>
            <a:ext cx="1871663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029200" y="4590871"/>
            <a:ext cx="1828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2.  ______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zapato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es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grande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.</a:t>
            </a:r>
          </a:p>
        </p:txBody>
      </p:sp>
      <p:pic>
        <p:nvPicPr>
          <p:cNvPr id="8199" name="Picture 7" descr="C:\Program Files\Microsoft Office\Clipart\Pub60Cor\pe02278_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39072"/>
            <a:ext cx="1524000" cy="198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971800" y="1143000"/>
            <a:ext cx="4038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4. ________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niños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están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ahoma" pitchFamily="34" charset="0"/>
              </a:rPr>
              <a:t>jugando</a:t>
            </a:r>
            <a:r>
              <a:rPr lang="en-US" sz="2400" dirty="0">
                <a:solidFill>
                  <a:schemeClr val="tx1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096000" y="3207603"/>
            <a:ext cx="26304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Sí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____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zapato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es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grande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8206" name="Picture 14" descr="C:\Program Files\Common Files\Microsoft Shared\Clipart\cagcat50\PE01832_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712913"/>
            <a:ext cx="1295400" cy="118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2722418" y="3810000"/>
            <a:ext cx="2438400" cy="1136073"/>
          </a:xfrm>
          <a:prstGeom prst="wedgeEllipseCallout">
            <a:avLst>
              <a:gd name="adj1" fmla="val -61985"/>
              <a:gd name="adj2" fmla="val 4609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Callout 2"/>
          <p:cNvSpPr/>
          <p:nvPr/>
        </p:nvSpPr>
        <p:spPr>
          <a:xfrm>
            <a:off x="4800600" y="4500264"/>
            <a:ext cx="1981199" cy="1411585"/>
          </a:xfrm>
          <a:prstGeom prst="wedgeEllipseCallout">
            <a:avLst>
              <a:gd name="adj1" fmla="val 64168"/>
              <a:gd name="adj2" fmla="val -305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Callout 3"/>
          <p:cNvSpPr/>
          <p:nvPr/>
        </p:nvSpPr>
        <p:spPr>
          <a:xfrm>
            <a:off x="6096000" y="3098126"/>
            <a:ext cx="2670174" cy="1074003"/>
          </a:xfrm>
          <a:prstGeom prst="wedgeEllipseCallout">
            <a:avLst>
              <a:gd name="adj1" fmla="val 20073"/>
              <a:gd name="adj2" fmla="val 7562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Callout 4"/>
          <p:cNvSpPr/>
          <p:nvPr/>
        </p:nvSpPr>
        <p:spPr>
          <a:xfrm>
            <a:off x="2666999" y="990599"/>
            <a:ext cx="4111625" cy="1277143"/>
          </a:xfrm>
          <a:prstGeom prst="wedgeEllipseCallout">
            <a:avLst>
              <a:gd name="adj1" fmla="val 49309"/>
              <a:gd name="adj2" fmla="val 5427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5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94a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9: GRAMATICA SELF-CHECK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1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4571</TotalTime>
  <Words>206</Words>
  <Application>Microsoft Office PowerPoint</Application>
  <PresentationFormat>On-screen Show (4:3)</PresentationFormat>
  <Paragraphs>51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purple pixels</vt:lpstr>
      <vt:lpstr>PowerPoint Presentation</vt:lpstr>
      <vt:lpstr>Los Adjetivos Demostrativos  </vt:lpstr>
      <vt:lpstr>PowerPoint Presentation</vt:lpstr>
      <vt:lpstr>PowerPoint Presentation</vt:lpstr>
      <vt:lpstr>Practica: I- Copia y escribe el adjetivo demostrativo.</vt:lpstr>
      <vt:lpstr>Tarea # 94a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9im La fecha es primero de mayo del 2013</dc:title>
  <dc:creator>Helen Zumaeta</dc:creator>
  <cp:lastModifiedBy>Helen Zumaeta</cp:lastModifiedBy>
  <cp:revision>29</cp:revision>
  <dcterms:created xsi:type="dcterms:W3CDTF">2013-04-26T16:00:27Z</dcterms:created>
  <dcterms:modified xsi:type="dcterms:W3CDTF">2018-06-08T20:39:29Z</dcterms:modified>
</cp:coreProperties>
</file>